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5"/>
  </p:notesMasterIdLst>
  <p:sldIdLst>
    <p:sldId id="262" r:id="rId5"/>
    <p:sldId id="269" r:id="rId6"/>
    <p:sldId id="308" r:id="rId7"/>
    <p:sldId id="309" r:id="rId8"/>
    <p:sldId id="312" r:id="rId9"/>
    <p:sldId id="311" r:id="rId10"/>
    <p:sldId id="314" r:id="rId11"/>
    <p:sldId id="315" r:id="rId12"/>
    <p:sldId id="316" r:id="rId13"/>
    <p:sldId id="295" r:id="rId1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87370" autoAdjust="0"/>
  </p:normalViewPr>
  <p:slideViewPr>
    <p:cSldViewPr snapToGrid="0">
      <p:cViewPr varScale="1">
        <p:scale>
          <a:sx n="76" d="100"/>
          <a:sy n="76" d="100"/>
        </p:scale>
        <p:origin x="168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1AAE79-5D2A-45EF-9B43-84ACD202314A}" type="datetimeFigureOut">
              <a:rPr lang="nl-NL" smtClean="0"/>
              <a:t>11-3-2020</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0ACD1B-0643-40D6-9150-575C82D753BA}" type="slidenum">
              <a:rPr lang="nl-NL" smtClean="0"/>
              <a:t>‹nr.›</a:t>
            </a:fld>
            <a:endParaRPr lang="nl-NL"/>
          </a:p>
        </p:txBody>
      </p:sp>
    </p:spTree>
    <p:extLst>
      <p:ext uri="{BB962C8B-B14F-4D97-AF65-F5344CB8AC3E}">
        <p14:creationId xmlns:p14="http://schemas.microsoft.com/office/powerpoint/2010/main" val="2606811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FD0ACD1B-0643-40D6-9150-575C82D753BA}" type="slidenum">
              <a:rPr lang="nl-NL" smtClean="0"/>
              <a:t>2</a:t>
            </a:fld>
            <a:endParaRPr lang="nl-NL"/>
          </a:p>
        </p:txBody>
      </p:sp>
    </p:spTree>
    <p:extLst>
      <p:ext uri="{BB962C8B-B14F-4D97-AF65-F5344CB8AC3E}">
        <p14:creationId xmlns:p14="http://schemas.microsoft.com/office/powerpoint/2010/main" val="1480800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FD0ACD1B-0643-40D6-9150-575C82D753BA}" type="slidenum">
              <a:rPr lang="nl-NL" smtClean="0"/>
              <a:t>3</a:t>
            </a:fld>
            <a:endParaRPr lang="nl-NL"/>
          </a:p>
        </p:txBody>
      </p:sp>
    </p:spTree>
    <p:extLst>
      <p:ext uri="{BB962C8B-B14F-4D97-AF65-F5344CB8AC3E}">
        <p14:creationId xmlns:p14="http://schemas.microsoft.com/office/powerpoint/2010/main" val="302296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FD0ACD1B-0643-40D6-9150-575C82D753BA}" type="slidenum">
              <a:rPr lang="nl-NL" smtClean="0"/>
              <a:t>4</a:t>
            </a:fld>
            <a:endParaRPr lang="nl-NL"/>
          </a:p>
        </p:txBody>
      </p:sp>
    </p:spTree>
    <p:extLst>
      <p:ext uri="{BB962C8B-B14F-4D97-AF65-F5344CB8AC3E}">
        <p14:creationId xmlns:p14="http://schemas.microsoft.com/office/powerpoint/2010/main" val="1779960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FD0ACD1B-0643-40D6-9150-575C82D753BA}" type="slidenum">
              <a:rPr lang="nl-NL" smtClean="0"/>
              <a:t>5</a:t>
            </a:fld>
            <a:endParaRPr lang="nl-NL"/>
          </a:p>
        </p:txBody>
      </p:sp>
    </p:spTree>
    <p:extLst>
      <p:ext uri="{BB962C8B-B14F-4D97-AF65-F5344CB8AC3E}">
        <p14:creationId xmlns:p14="http://schemas.microsoft.com/office/powerpoint/2010/main" val="799230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FD0ACD1B-0643-40D6-9150-575C82D753BA}" type="slidenum">
              <a:rPr lang="nl-NL" smtClean="0"/>
              <a:t>6</a:t>
            </a:fld>
            <a:endParaRPr lang="nl-NL"/>
          </a:p>
        </p:txBody>
      </p:sp>
    </p:spTree>
    <p:extLst>
      <p:ext uri="{BB962C8B-B14F-4D97-AF65-F5344CB8AC3E}">
        <p14:creationId xmlns:p14="http://schemas.microsoft.com/office/powerpoint/2010/main" val="2495645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FD0ACD1B-0643-40D6-9150-575C82D753BA}" type="slidenum">
              <a:rPr lang="nl-NL" smtClean="0"/>
              <a:t>7</a:t>
            </a:fld>
            <a:endParaRPr lang="nl-NL"/>
          </a:p>
        </p:txBody>
      </p:sp>
    </p:spTree>
    <p:extLst>
      <p:ext uri="{BB962C8B-B14F-4D97-AF65-F5344CB8AC3E}">
        <p14:creationId xmlns:p14="http://schemas.microsoft.com/office/powerpoint/2010/main" val="3411936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FD0ACD1B-0643-40D6-9150-575C82D753BA}" type="slidenum">
              <a:rPr lang="nl-NL" smtClean="0"/>
              <a:t>8</a:t>
            </a:fld>
            <a:endParaRPr lang="nl-NL"/>
          </a:p>
        </p:txBody>
      </p:sp>
    </p:spTree>
    <p:extLst>
      <p:ext uri="{BB962C8B-B14F-4D97-AF65-F5344CB8AC3E}">
        <p14:creationId xmlns:p14="http://schemas.microsoft.com/office/powerpoint/2010/main" val="211127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FD0ACD1B-0643-40D6-9150-575C82D753BA}" type="slidenum">
              <a:rPr lang="nl-NL" smtClean="0"/>
              <a:t>9</a:t>
            </a:fld>
            <a:endParaRPr lang="nl-NL"/>
          </a:p>
        </p:txBody>
      </p:sp>
    </p:spTree>
    <p:extLst>
      <p:ext uri="{BB962C8B-B14F-4D97-AF65-F5344CB8AC3E}">
        <p14:creationId xmlns:p14="http://schemas.microsoft.com/office/powerpoint/2010/main" val="3181800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Zijn er vragen? + afsluiting</a:t>
            </a:r>
            <a:endParaRPr lang="nl-NL" dirty="0"/>
          </a:p>
        </p:txBody>
      </p:sp>
      <p:sp>
        <p:nvSpPr>
          <p:cNvPr id="4" name="Tijdelijke aanduiding voor dianummer 3"/>
          <p:cNvSpPr>
            <a:spLocks noGrp="1"/>
          </p:cNvSpPr>
          <p:nvPr>
            <p:ph type="sldNum" sz="quarter" idx="10"/>
          </p:nvPr>
        </p:nvSpPr>
        <p:spPr/>
        <p:txBody>
          <a:bodyPr/>
          <a:lstStyle/>
          <a:p>
            <a:fld id="{FD0ACD1B-0643-40D6-9150-575C82D753BA}" type="slidenum">
              <a:rPr lang="nl-NL" smtClean="0"/>
              <a:t>10</a:t>
            </a:fld>
            <a:endParaRPr lang="nl-NL"/>
          </a:p>
        </p:txBody>
      </p:sp>
    </p:spTree>
    <p:extLst>
      <p:ext uri="{BB962C8B-B14F-4D97-AF65-F5344CB8AC3E}">
        <p14:creationId xmlns:p14="http://schemas.microsoft.com/office/powerpoint/2010/main" val="3621565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nl-BE"/>
          </a:p>
        </p:txBody>
      </p:sp>
      <p:sp>
        <p:nvSpPr>
          <p:cNvPr id="4" name="Tijdelijke aanduiding voor datum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22C908E-FABA-4782-A512-1424DAF332C3}" type="datetimeFigureOut">
              <a:rPr kumimoji="0" lang="nl-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11/03/2020</a:t>
            </a:fld>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Tijdelijke aanduiding voor voettekst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ijdelijke aanduiding voor dianumm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D246D9-7111-4324-B5CC-268B5D7F67E1}" type="slidenum">
              <a:rPr kumimoji="0" lang="nl-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50769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22C908E-FABA-4782-A512-1424DAF332C3}" type="datetimeFigureOut">
              <a:rPr kumimoji="0" lang="nl-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11/03/2020</a:t>
            </a:fld>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Tijdelijke aanduiding voor voettekst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ijdelijke aanduiding voor dianumm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D246D9-7111-4324-B5CC-268B5D7F67E1}" type="slidenum">
              <a:rPr kumimoji="0" lang="nl-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434536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22C908E-FABA-4782-A512-1424DAF332C3}" type="datetimeFigureOut">
              <a:rPr kumimoji="0" lang="nl-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11/03/2020</a:t>
            </a:fld>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Tijdelijke aanduiding voor voettekst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ijdelijke aanduiding voor dianumm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D246D9-7111-4324-B5CC-268B5D7F67E1}" type="slidenum">
              <a:rPr kumimoji="0" lang="nl-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592376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22C908E-FABA-4782-A512-1424DAF332C3}" type="datetimeFigureOut">
              <a:rPr kumimoji="0" lang="nl-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11/03/2020</a:t>
            </a:fld>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Tijdelijke aanduiding voor voettekst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ijdelijke aanduiding voor dianumm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D246D9-7111-4324-B5CC-268B5D7F67E1}" type="slidenum">
              <a:rPr kumimoji="0" lang="nl-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077701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22C908E-FABA-4782-A512-1424DAF332C3}" type="datetimeFigureOut">
              <a:rPr kumimoji="0" lang="nl-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11/03/2020</a:t>
            </a:fld>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Tijdelijke aanduiding voor voettekst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ijdelijke aanduiding voor dianumm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D246D9-7111-4324-B5CC-268B5D7F67E1}" type="slidenum">
              <a:rPr kumimoji="0" lang="nl-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638523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22C908E-FABA-4782-A512-1424DAF332C3}" type="datetimeFigureOut">
              <a:rPr kumimoji="0" lang="nl-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11/03/2020</a:t>
            </a:fld>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ijdelijke aanduiding voor voettekst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Tijdelijke aanduiding voor dianumm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D246D9-7111-4324-B5CC-268B5D7F67E1}" type="slidenum">
              <a:rPr kumimoji="0" lang="nl-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34300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22C908E-FABA-4782-A512-1424DAF332C3}" type="datetimeFigureOut">
              <a:rPr kumimoji="0" lang="nl-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11/03/2020</a:t>
            </a:fld>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Tijdelijke aanduiding voor voettekst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Tijdelijke aanduiding voor dianumm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D246D9-7111-4324-B5CC-268B5D7F67E1}" type="slidenum">
              <a:rPr kumimoji="0" lang="nl-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65314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datum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22C908E-FABA-4782-A512-1424DAF332C3}" type="datetimeFigureOut">
              <a:rPr kumimoji="0" lang="nl-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11/03/2020</a:t>
            </a:fld>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Tijdelijke aanduiding voor voettekst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Tijdelijke aanduiding voor dianumm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D246D9-7111-4324-B5CC-268B5D7F67E1}" type="slidenum">
              <a:rPr kumimoji="0" lang="nl-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04181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22C908E-FABA-4782-A512-1424DAF332C3}" type="datetimeFigureOut">
              <a:rPr kumimoji="0" lang="nl-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11/03/2020</a:t>
            </a:fld>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Tijdelijke aanduiding voor voettekst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Tijdelijke aanduiding voor dianumm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D246D9-7111-4324-B5CC-268B5D7F67E1}" type="slidenum">
              <a:rPr kumimoji="0" lang="nl-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601752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22C908E-FABA-4782-A512-1424DAF332C3}" type="datetimeFigureOut">
              <a:rPr kumimoji="0" lang="nl-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11/03/2020</a:t>
            </a:fld>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ijdelijke aanduiding voor voettekst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Tijdelijke aanduiding voor dianumm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D246D9-7111-4324-B5CC-268B5D7F67E1}" type="slidenum">
              <a:rPr kumimoji="0" lang="nl-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712575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22C908E-FABA-4782-A512-1424DAF332C3}" type="datetimeFigureOut">
              <a:rPr kumimoji="0" lang="nl-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11/03/2020</a:t>
            </a:fld>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ijdelijke aanduiding voor voettekst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Tijdelijke aanduiding voor dianumm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D246D9-7111-4324-B5CC-268B5D7F67E1}" type="slidenum">
              <a:rPr kumimoji="0" lang="nl-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91758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endParaRPr lang="nl-BE"/>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22C908E-FABA-4782-A512-1424DAF332C3}" type="datetimeFigureOut">
              <a:rPr kumimoji="0" lang="nl-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11/03/2020</a:t>
            </a:fld>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BE"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1D246D9-7111-4324-B5CC-268B5D7F67E1}" type="slidenum">
              <a:rPr kumimoji="0" lang="nl-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nl-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7" name="Afbeelding 6"/>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707904" y="6309320"/>
            <a:ext cx="1763840" cy="442080"/>
          </a:xfrm>
          <a:prstGeom prst="rect">
            <a:avLst/>
          </a:prstGeom>
        </p:spPr>
      </p:pic>
    </p:spTree>
    <p:extLst>
      <p:ext uri="{BB962C8B-B14F-4D97-AF65-F5344CB8AC3E}">
        <p14:creationId xmlns:p14="http://schemas.microsoft.com/office/powerpoint/2010/main" val="15128635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padlet.com/wim_vanleeuwen2/7dqa1aqn3gxz"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avaria.be/traject202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descr="Gerelateerde afbeelding"/>
          <p:cNvPicPr/>
          <p:nvPr/>
        </p:nvPicPr>
        <p:blipFill>
          <a:blip r:embed="rId2" cstate="screen">
            <a:extLst>
              <a:ext uri="{28A0092B-C50C-407E-A947-70E740481C1C}">
                <a14:useLocalDpi xmlns:a14="http://schemas.microsoft.com/office/drawing/2010/main"/>
              </a:ext>
            </a:extLst>
          </a:blip>
          <a:srcRect/>
          <a:stretch>
            <a:fillRect/>
          </a:stretch>
        </p:blipFill>
        <p:spPr bwMode="auto">
          <a:xfrm>
            <a:off x="7460782" y="3237887"/>
            <a:ext cx="997418" cy="923721"/>
          </a:xfrm>
          <a:prstGeom prst="rect">
            <a:avLst/>
          </a:prstGeom>
          <a:noFill/>
          <a:ln>
            <a:noFill/>
          </a:ln>
        </p:spPr>
      </p:pic>
      <p:sp>
        <p:nvSpPr>
          <p:cNvPr id="2" name="Titel 1"/>
          <p:cNvSpPr>
            <a:spLocks noGrp="1"/>
          </p:cNvSpPr>
          <p:nvPr>
            <p:ph type="ctrTitle"/>
          </p:nvPr>
        </p:nvSpPr>
        <p:spPr/>
        <p:txBody>
          <a:bodyPr/>
          <a:lstStyle/>
          <a:p>
            <a:r>
              <a:rPr lang="nl-BE" dirty="0" smtClean="0"/>
              <a:t>Traject 2020</a:t>
            </a:r>
            <a:r>
              <a:rPr lang="nl-BE" dirty="0"/>
              <a:t>	</a:t>
            </a:r>
          </a:p>
        </p:txBody>
      </p:sp>
      <p:sp>
        <p:nvSpPr>
          <p:cNvPr id="3" name="Ondertitel 2"/>
          <p:cNvSpPr>
            <a:spLocks noGrp="1"/>
          </p:cNvSpPr>
          <p:nvPr>
            <p:ph type="subTitle" idx="1"/>
          </p:nvPr>
        </p:nvSpPr>
        <p:spPr/>
        <p:txBody>
          <a:bodyPr/>
          <a:lstStyle/>
          <a:p>
            <a:r>
              <a:rPr lang="nl-BE" dirty="0" smtClean="0"/>
              <a:t>Procesplan </a:t>
            </a:r>
            <a:endParaRPr lang="nl-BE" dirty="0"/>
          </a:p>
        </p:txBody>
      </p:sp>
      <p:sp>
        <p:nvSpPr>
          <p:cNvPr id="6" name="Tekstvak 24"/>
          <p:cNvSpPr txBox="1"/>
          <p:nvPr/>
        </p:nvSpPr>
        <p:spPr>
          <a:xfrm>
            <a:off x="7959491" y="3281465"/>
            <a:ext cx="498709" cy="51757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nl-BE" sz="2400" b="1" dirty="0">
                <a:ln>
                  <a:noFill/>
                </a:ln>
                <a:effectLst/>
                <a:latin typeface="Calibri" panose="020F0502020204030204" pitchFamily="34" charset="0"/>
                <a:ea typeface="Times New Roman" panose="02020603050405020304" pitchFamily="18" charset="0"/>
                <a:cs typeface="Calibri" panose="020F0502020204030204" pitchFamily="34" charset="0"/>
              </a:rPr>
              <a:t>?</a:t>
            </a:r>
            <a:endParaRPr lang="nl-NL" sz="1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6094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94486" y="1272454"/>
            <a:ext cx="6886833" cy="4531396"/>
          </a:xfrm>
          <a:prstGeom prst="rect">
            <a:avLst/>
          </a:prstGeom>
        </p:spPr>
      </p:pic>
    </p:spTree>
    <p:extLst>
      <p:ext uri="{BB962C8B-B14F-4D97-AF65-F5344CB8AC3E}">
        <p14:creationId xmlns:p14="http://schemas.microsoft.com/office/powerpoint/2010/main" val="2990450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Vanwaar komt dit?</a:t>
            </a:r>
            <a:endParaRPr lang="nl-NL" dirty="0"/>
          </a:p>
        </p:txBody>
      </p:sp>
      <p:sp>
        <p:nvSpPr>
          <p:cNvPr id="3" name="Tijdelijke aanduiding voor inhoud 2"/>
          <p:cNvSpPr>
            <a:spLocks noGrp="1"/>
          </p:cNvSpPr>
          <p:nvPr>
            <p:ph idx="1"/>
          </p:nvPr>
        </p:nvSpPr>
        <p:spPr>
          <a:xfrm>
            <a:off x="457199" y="1600200"/>
            <a:ext cx="7521191" cy="4365171"/>
          </a:xfrm>
        </p:spPr>
        <p:txBody>
          <a:bodyPr>
            <a:normAutofit/>
          </a:bodyPr>
          <a:lstStyle/>
          <a:p>
            <a:r>
              <a:rPr lang="nl-BE" dirty="0" smtClean="0"/>
              <a:t>Participatieproces nieuw beleidsplan.</a:t>
            </a:r>
          </a:p>
          <a:p>
            <a:r>
              <a:rPr lang="nl-BE" dirty="0" smtClean="0"/>
              <a:t>Beleidsuitdaging “Hoe organiseren we ons als beweging?”</a:t>
            </a:r>
          </a:p>
          <a:p>
            <a:r>
              <a:rPr lang="nl-BE" dirty="0" smtClean="0"/>
              <a:t>Signalen van </a:t>
            </a:r>
            <a:r>
              <a:rPr lang="nl-BE" dirty="0" smtClean="0"/>
              <a:t>huizen, verenigingen, vrijwilligers </a:t>
            </a:r>
            <a:r>
              <a:rPr lang="nl-BE" dirty="0" smtClean="0"/>
              <a:t>en medewerkers.</a:t>
            </a:r>
            <a:endParaRPr lang="nl-BE" dirty="0"/>
          </a:p>
        </p:txBody>
      </p:sp>
      <p:sp>
        <p:nvSpPr>
          <p:cNvPr id="4" name="Rechthoek 3"/>
          <p:cNvSpPr/>
          <p:nvPr/>
        </p:nvSpPr>
        <p:spPr>
          <a:xfrm>
            <a:off x="4450813" y="3244334"/>
            <a:ext cx="242374" cy="369332"/>
          </a:xfrm>
          <a:prstGeom prst="rect">
            <a:avLst/>
          </a:prstGeom>
        </p:spPr>
        <p:txBody>
          <a:bodyPr wrap="none">
            <a:spAutoFit/>
          </a:bodyPr>
          <a:lstStyle/>
          <a:p>
            <a:r>
              <a:rPr lang="nl-NL" dirty="0">
                <a:solidFill>
                  <a:srgbClr val="000000"/>
                </a:solidFill>
                <a:latin typeface="Times New Roman" panose="02020603050405020304" pitchFamily="18" charset="0"/>
              </a:rPr>
              <a:t> </a:t>
            </a:r>
            <a:endParaRPr lang="nl-NL" dirty="0"/>
          </a:p>
        </p:txBody>
      </p:sp>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8904" y="3979147"/>
            <a:ext cx="3265096" cy="2168786"/>
          </a:xfrm>
          <a:prstGeom prst="rect">
            <a:avLst/>
          </a:prstGeom>
        </p:spPr>
      </p:pic>
    </p:spTree>
    <p:extLst>
      <p:ext uri="{BB962C8B-B14F-4D97-AF65-F5344CB8AC3E}">
        <p14:creationId xmlns:p14="http://schemas.microsoft.com/office/powerpoint/2010/main" val="1209824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Waarover gaat het?</a:t>
            </a:r>
            <a:endParaRPr lang="nl-NL" dirty="0"/>
          </a:p>
        </p:txBody>
      </p:sp>
      <p:sp>
        <p:nvSpPr>
          <p:cNvPr id="3" name="Tijdelijke aanduiding voor inhoud 2"/>
          <p:cNvSpPr>
            <a:spLocks noGrp="1"/>
          </p:cNvSpPr>
          <p:nvPr>
            <p:ph idx="1"/>
          </p:nvPr>
        </p:nvSpPr>
        <p:spPr>
          <a:xfrm>
            <a:off x="457199" y="1600200"/>
            <a:ext cx="7521191" cy="4365171"/>
          </a:xfrm>
        </p:spPr>
        <p:txBody>
          <a:bodyPr>
            <a:normAutofit fontScale="92500" lnSpcReduction="10000"/>
          </a:bodyPr>
          <a:lstStyle/>
          <a:p>
            <a:r>
              <a:rPr lang="nl-BE" dirty="0" smtClean="0"/>
              <a:t>Ondersteuning </a:t>
            </a:r>
            <a:r>
              <a:rPr lang="nl-BE" dirty="0" err="1" smtClean="0"/>
              <a:t>tav</a:t>
            </a:r>
            <a:r>
              <a:rPr lang="nl-BE" dirty="0" smtClean="0"/>
              <a:t> verenigingen</a:t>
            </a:r>
          </a:p>
          <a:p>
            <a:r>
              <a:rPr lang="nl-BE" dirty="0" smtClean="0"/>
              <a:t>Samenwerking.</a:t>
            </a:r>
          </a:p>
          <a:p>
            <a:r>
              <a:rPr lang="nl-BE" dirty="0" err="1" smtClean="0"/>
              <a:t>Ifv</a:t>
            </a:r>
            <a:r>
              <a:rPr lang="nl-BE" dirty="0" smtClean="0"/>
              <a:t> impact, rekening </a:t>
            </a:r>
          </a:p>
          <a:p>
            <a:pPr marL="0" indent="0">
              <a:buNone/>
            </a:pPr>
            <a:r>
              <a:rPr lang="nl-BE" dirty="0" smtClean="0"/>
              <a:t>houdende met diversiteit.</a:t>
            </a:r>
          </a:p>
          <a:p>
            <a:endParaRPr lang="nl-BE" dirty="0"/>
          </a:p>
          <a:p>
            <a:r>
              <a:rPr lang="nl-BE" dirty="0" smtClean="0"/>
              <a:t>Huizen, GK-medewerkers en </a:t>
            </a:r>
            <a:r>
              <a:rPr lang="nl-BE" dirty="0" err="1" smtClean="0"/>
              <a:t>çavaria</a:t>
            </a:r>
            <a:r>
              <a:rPr lang="nl-BE" dirty="0" smtClean="0"/>
              <a:t>.</a:t>
            </a:r>
          </a:p>
          <a:p>
            <a:r>
              <a:rPr lang="nl-BE" dirty="0" smtClean="0"/>
              <a:t>Voorbereiding op</a:t>
            </a:r>
            <a:r>
              <a:rPr lang="nl-BE" dirty="0" smtClean="0"/>
              <a:t> </a:t>
            </a:r>
            <a:r>
              <a:rPr lang="nl-BE" dirty="0" smtClean="0"/>
              <a:t>nieuwe beleidsplan.</a:t>
            </a:r>
          </a:p>
          <a:p>
            <a:r>
              <a:rPr lang="nl-BE" dirty="0" smtClean="0"/>
              <a:t>Wie doet wat? Wie ondersteunt?...</a:t>
            </a:r>
            <a:endParaRPr lang="nl-BE" dirty="0"/>
          </a:p>
        </p:txBody>
      </p:sp>
      <p:sp>
        <p:nvSpPr>
          <p:cNvPr id="4" name="Rechthoek 3"/>
          <p:cNvSpPr/>
          <p:nvPr/>
        </p:nvSpPr>
        <p:spPr>
          <a:xfrm>
            <a:off x="4450813" y="3244334"/>
            <a:ext cx="242374" cy="369332"/>
          </a:xfrm>
          <a:prstGeom prst="rect">
            <a:avLst/>
          </a:prstGeom>
        </p:spPr>
        <p:txBody>
          <a:bodyPr wrap="none">
            <a:spAutoFit/>
          </a:bodyPr>
          <a:lstStyle/>
          <a:p>
            <a:r>
              <a:rPr lang="nl-NL" dirty="0">
                <a:solidFill>
                  <a:srgbClr val="000000"/>
                </a:solidFill>
                <a:latin typeface="Times New Roman" panose="02020603050405020304" pitchFamily="18" charset="0"/>
              </a:rPr>
              <a:t> </a:t>
            </a:r>
            <a:endParaRPr lang="nl-NL" dirty="0"/>
          </a:p>
        </p:txBody>
      </p:sp>
      <p:pic>
        <p:nvPicPr>
          <p:cNvPr id="5" name="Afbeelding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8189" y="1600200"/>
            <a:ext cx="3285811" cy="1339088"/>
          </a:xfrm>
          <a:prstGeom prst="rect">
            <a:avLst/>
          </a:prstGeom>
        </p:spPr>
      </p:pic>
    </p:spTree>
    <p:extLst>
      <p:ext uri="{BB962C8B-B14F-4D97-AF65-F5344CB8AC3E}">
        <p14:creationId xmlns:p14="http://schemas.microsoft.com/office/powerpoint/2010/main" val="1958716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Waarover gaat het?</a:t>
            </a:r>
            <a:endParaRPr lang="nl-NL" dirty="0"/>
          </a:p>
        </p:txBody>
      </p:sp>
      <p:sp>
        <p:nvSpPr>
          <p:cNvPr id="3" name="Tijdelijke aanduiding voor inhoud 2"/>
          <p:cNvSpPr>
            <a:spLocks noGrp="1"/>
          </p:cNvSpPr>
          <p:nvPr>
            <p:ph idx="1"/>
          </p:nvPr>
        </p:nvSpPr>
        <p:spPr>
          <a:xfrm>
            <a:off x="457199" y="1600200"/>
            <a:ext cx="7521191" cy="4365171"/>
          </a:xfrm>
        </p:spPr>
        <p:txBody>
          <a:bodyPr>
            <a:normAutofit/>
          </a:bodyPr>
          <a:lstStyle/>
          <a:p>
            <a:r>
              <a:rPr lang="nl-BE" dirty="0" smtClean="0"/>
              <a:t>Nieuwe vorm van samenwerking</a:t>
            </a:r>
            <a:r>
              <a:rPr lang="nl-BE" dirty="0"/>
              <a:t> </a:t>
            </a:r>
            <a:r>
              <a:rPr lang="nl-BE" dirty="0" smtClean="0"/>
              <a:t>heeft gevolgen voor</a:t>
            </a:r>
          </a:p>
          <a:p>
            <a:pPr lvl="1"/>
            <a:r>
              <a:rPr lang="nl-BE" dirty="0" smtClean="0"/>
              <a:t>Kennisdeling</a:t>
            </a:r>
          </a:p>
          <a:p>
            <a:pPr lvl="1"/>
            <a:r>
              <a:rPr lang="nl-BE" dirty="0" smtClean="0"/>
              <a:t>Communicatie(doorstroom)</a:t>
            </a:r>
          </a:p>
          <a:p>
            <a:pPr lvl="1"/>
            <a:r>
              <a:rPr lang="nl-BE" dirty="0" smtClean="0"/>
              <a:t>Financiën</a:t>
            </a:r>
          </a:p>
          <a:p>
            <a:pPr lvl="1"/>
            <a:r>
              <a:rPr lang="nl-BE" dirty="0" smtClean="0"/>
              <a:t>Verbondenheid</a:t>
            </a:r>
            <a:endParaRPr lang="nl-BE" dirty="0" smtClean="0"/>
          </a:p>
          <a:p>
            <a:pPr lvl="1"/>
            <a:endParaRPr lang="nl-BE" dirty="0"/>
          </a:p>
          <a:p>
            <a:pPr lvl="1"/>
            <a:r>
              <a:rPr lang="nl-BE" dirty="0" smtClean="0"/>
              <a:t>Takenpakketten medewerkers</a:t>
            </a:r>
          </a:p>
        </p:txBody>
      </p:sp>
      <p:sp>
        <p:nvSpPr>
          <p:cNvPr id="4" name="Rechthoek 3"/>
          <p:cNvSpPr/>
          <p:nvPr/>
        </p:nvSpPr>
        <p:spPr>
          <a:xfrm>
            <a:off x="4450813" y="3244334"/>
            <a:ext cx="242374" cy="369332"/>
          </a:xfrm>
          <a:prstGeom prst="rect">
            <a:avLst/>
          </a:prstGeom>
        </p:spPr>
        <p:txBody>
          <a:bodyPr wrap="none">
            <a:spAutoFit/>
          </a:bodyPr>
          <a:lstStyle/>
          <a:p>
            <a:r>
              <a:rPr lang="nl-NL" dirty="0">
                <a:solidFill>
                  <a:srgbClr val="000000"/>
                </a:solidFill>
                <a:latin typeface="Times New Roman" panose="02020603050405020304" pitchFamily="18" charset="0"/>
              </a:rPr>
              <a:t> </a:t>
            </a:r>
            <a:endParaRPr lang="nl-NL" dirty="0"/>
          </a:p>
        </p:txBody>
      </p:sp>
    </p:spTree>
    <p:extLst>
      <p:ext uri="{BB962C8B-B14F-4D97-AF65-F5344CB8AC3E}">
        <p14:creationId xmlns:p14="http://schemas.microsoft.com/office/powerpoint/2010/main" val="3722786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Waarover gaat het niet?</a:t>
            </a:r>
            <a:endParaRPr lang="nl-NL" dirty="0"/>
          </a:p>
        </p:txBody>
      </p:sp>
      <p:sp>
        <p:nvSpPr>
          <p:cNvPr id="3" name="Tijdelijke aanduiding voor inhoud 2"/>
          <p:cNvSpPr>
            <a:spLocks noGrp="1"/>
          </p:cNvSpPr>
          <p:nvPr>
            <p:ph idx="1"/>
          </p:nvPr>
        </p:nvSpPr>
        <p:spPr>
          <a:xfrm>
            <a:off x="457199" y="1600200"/>
            <a:ext cx="7521191" cy="4365171"/>
          </a:xfrm>
        </p:spPr>
        <p:txBody>
          <a:bodyPr>
            <a:normAutofit/>
          </a:bodyPr>
          <a:lstStyle/>
          <a:p>
            <a:r>
              <a:rPr lang="nl-BE" dirty="0" smtClean="0"/>
              <a:t>Missie, visie en strategie</a:t>
            </a:r>
          </a:p>
          <a:p>
            <a:r>
              <a:rPr lang="nl-BE" dirty="0" smtClean="0"/>
              <a:t>Raad van bestuur</a:t>
            </a:r>
          </a:p>
          <a:p>
            <a:r>
              <a:rPr lang="nl-BE" dirty="0" smtClean="0"/>
              <a:t>Algemene Vergadering</a:t>
            </a:r>
          </a:p>
          <a:p>
            <a:r>
              <a:rPr lang="nl-BE" dirty="0" smtClean="0"/>
              <a:t>…</a:t>
            </a:r>
          </a:p>
        </p:txBody>
      </p:sp>
      <p:sp>
        <p:nvSpPr>
          <p:cNvPr id="4" name="Rechthoek 3"/>
          <p:cNvSpPr/>
          <p:nvPr/>
        </p:nvSpPr>
        <p:spPr>
          <a:xfrm>
            <a:off x="4450813" y="3244334"/>
            <a:ext cx="242374" cy="369332"/>
          </a:xfrm>
          <a:prstGeom prst="rect">
            <a:avLst/>
          </a:prstGeom>
        </p:spPr>
        <p:txBody>
          <a:bodyPr wrap="none">
            <a:spAutoFit/>
          </a:bodyPr>
          <a:lstStyle/>
          <a:p>
            <a:r>
              <a:rPr lang="nl-NL" dirty="0">
                <a:solidFill>
                  <a:srgbClr val="000000"/>
                </a:solidFill>
                <a:latin typeface="Times New Roman" panose="02020603050405020304" pitchFamily="18" charset="0"/>
              </a:rPr>
              <a:t> </a:t>
            </a:r>
            <a:endParaRPr lang="nl-NL" dirty="0"/>
          </a:p>
        </p:txBody>
      </p:sp>
    </p:spTree>
    <p:extLst>
      <p:ext uri="{BB962C8B-B14F-4D97-AF65-F5344CB8AC3E}">
        <p14:creationId xmlns:p14="http://schemas.microsoft.com/office/powerpoint/2010/main" val="178026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Uitgangspunten</a:t>
            </a:r>
            <a:endParaRPr lang="nl-NL" dirty="0"/>
          </a:p>
        </p:txBody>
      </p:sp>
      <p:sp>
        <p:nvSpPr>
          <p:cNvPr id="3" name="Tijdelijke aanduiding voor inhoud 2"/>
          <p:cNvSpPr>
            <a:spLocks noGrp="1"/>
          </p:cNvSpPr>
          <p:nvPr>
            <p:ph idx="1"/>
          </p:nvPr>
        </p:nvSpPr>
        <p:spPr>
          <a:xfrm>
            <a:off x="457199" y="1600200"/>
            <a:ext cx="7521191" cy="4365171"/>
          </a:xfrm>
        </p:spPr>
        <p:txBody>
          <a:bodyPr>
            <a:normAutofit fontScale="25000" lnSpcReduction="20000"/>
          </a:bodyPr>
          <a:lstStyle/>
          <a:p>
            <a:pPr marL="0" indent="0">
              <a:buNone/>
            </a:pPr>
            <a:r>
              <a:rPr lang="nl-BE" sz="8600" dirty="0" smtClean="0"/>
              <a:t>Nieuwe missie, visie en strategie</a:t>
            </a:r>
          </a:p>
          <a:p>
            <a:pPr marL="0" indent="0">
              <a:buNone/>
            </a:pPr>
            <a:endParaRPr lang="nl-BE" dirty="0" smtClean="0"/>
          </a:p>
          <a:p>
            <a:r>
              <a:rPr lang="nl-BE" sz="4800" b="1" dirty="0"/>
              <a:t>Missie </a:t>
            </a:r>
            <a:endParaRPr lang="nl-NL" sz="4800" dirty="0"/>
          </a:p>
          <a:p>
            <a:pPr marL="0" indent="0">
              <a:buNone/>
            </a:pPr>
            <a:r>
              <a:rPr lang="nl-BE" sz="4800" dirty="0" err="1"/>
              <a:t>Çavaria</a:t>
            </a:r>
            <a:r>
              <a:rPr lang="nl-BE" sz="4800" dirty="0"/>
              <a:t> zet zich in voor het welzijn, gelijke rechten en gelijke kansen van holebi’s, transgender en </a:t>
            </a:r>
            <a:r>
              <a:rPr lang="nl-BE" sz="4800" dirty="0" err="1"/>
              <a:t>intersekse</a:t>
            </a:r>
            <a:r>
              <a:rPr lang="nl-BE" sz="4800" dirty="0"/>
              <a:t> personen*. </a:t>
            </a:r>
            <a:r>
              <a:rPr lang="nl-BE" sz="4800" dirty="0" err="1"/>
              <a:t>Çavaria</a:t>
            </a:r>
            <a:r>
              <a:rPr lang="nl-BE" sz="4800" dirty="0"/>
              <a:t> bouwt verder aan een solidaire en inclusieve samenleving met een brede kijk op seksuele oriëntatie, genderexpressie, genderidentiteit en sekse-kenmerken.  </a:t>
            </a:r>
            <a:r>
              <a:rPr lang="nl-BE" sz="4800" dirty="0" err="1"/>
              <a:t>Çavaria</a:t>
            </a:r>
            <a:r>
              <a:rPr lang="nl-BE" sz="4800" dirty="0"/>
              <a:t> is een beweging, een belangenorganisatie en een expertisecentrum.   </a:t>
            </a:r>
            <a:endParaRPr lang="nl-NL" sz="4800" dirty="0"/>
          </a:p>
          <a:p>
            <a:pPr marL="0" indent="0">
              <a:buNone/>
            </a:pPr>
            <a:r>
              <a:rPr lang="nl-BE" sz="4800" dirty="0"/>
              <a:t> </a:t>
            </a:r>
            <a:endParaRPr lang="nl-NL" sz="4800" dirty="0"/>
          </a:p>
          <a:p>
            <a:r>
              <a:rPr lang="nl-BE" sz="4800" b="1" dirty="0"/>
              <a:t>Visie </a:t>
            </a:r>
            <a:endParaRPr lang="nl-NL" sz="4800" dirty="0"/>
          </a:p>
          <a:p>
            <a:pPr marL="0" indent="0">
              <a:buNone/>
            </a:pPr>
            <a:r>
              <a:rPr lang="nl-BE" sz="4800" dirty="0" err="1"/>
              <a:t>Çavaria</a:t>
            </a:r>
            <a:r>
              <a:rPr lang="nl-BE" sz="4800" dirty="0"/>
              <a:t> bouwt verder aan een solidaire, gelijkwaardige en rechtvaardige maatschappij waarin elk individu zichzelf kan zijn en eigen keuzes kan maken. Vanuit een pluralistische, inclusieve en </a:t>
            </a:r>
            <a:r>
              <a:rPr lang="nl-BE" sz="4800" dirty="0" err="1"/>
              <a:t>intersectionele</a:t>
            </a:r>
            <a:r>
              <a:rPr lang="nl-BE" sz="4800" dirty="0"/>
              <a:t> benadering werkt </a:t>
            </a:r>
            <a:r>
              <a:rPr lang="nl-BE" sz="4800" dirty="0" err="1"/>
              <a:t>çavaria</a:t>
            </a:r>
            <a:r>
              <a:rPr lang="nl-BE" sz="4800" dirty="0"/>
              <a:t> op een verbindende, participatieve manier met aandacht voor zelfzorg en authenticiteit.    </a:t>
            </a:r>
            <a:endParaRPr lang="nl-NL" sz="4800" dirty="0"/>
          </a:p>
          <a:p>
            <a:pPr marL="0" indent="0">
              <a:buNone/>
            </a:pPr>
            <a:r>
              <a:rPr lang="nl-BE" sz="4800" dirty="0"/>
              <a:t> </a:t>
            </a:r>
            <a:endParaRPr lang="nl-NL" sz="4800" dirty="0"/>
          </a:p>
          <a:p>
            <a:r>
              <a:rPr lang="nl-BE" sz="4800" b="1" dirty="0"/>
              <a:t>Strategie </a:t>
            </a:r>
            <a:endParaRPr lang="nl-NL" sz="4800" dirty="0"/>
          </a:p>
          <a:p>
            <a:pPr marL="0" indent="0">
              <a:buNone/>
            </a:pPr>
            <a:r>
              <a:rPr lang="nl-BE" sz="4800" dirty="0" err="1"/>
              <a:t>Çavaria</a:t>
            </a:r>
            <a:r>
              <a:rPr lang="nl-BE" sz="4800" dirty="0"/>
              <a:t> zet zich in voor de rechten en het welzijn van homo's, lesbiennes, biseksuele personen, transgender en </a:t>
            </a:r>
            <a:r>
              <a:rPr lang="nl-BE" sz="4800" dirty="0" err="1"/>
              <a:t>intersekse</a:t>
            </a:r>
            <a:r>
              <a:rPr lang="nl-BE" sz="4800" dirty="0"/>
              <a:t> personen zowel in Vlaanderen als daarbuiten. Daarvoor lobbyen we bij overheden, werken we projecten uit en ondersteunen we aangesloten verenigingen. We trainen toekomstige leerkrachten, ontwikkelen educatief materiaal voor kleuter-, lager en middelbaar onderwijs en geven brochures uit om mensen te informeren. Met </a:t>
            </a:r>
            <a:r>
              <a:rPr lang="nl-BE" sz="4800" dirty="0" err="1"/>
              <a:t>KliQ</a:t>
            </a:r>
            <a:r>
              <a:rPr lang="nl-BE" sz="4800" dirty="0"/>
              <a:t> ontwikkelen we methodieken en geven we vorming en begeleiding aan verschillende sectoren zoals bedrijven, woonzorgcentra, lokale besturen of de asielsector zodat zij zelf aan de slag kunnen rond onze thema’s. Onze nieuwssite ZIZO brengt interessante verhalen en nieuws. We zijn een relevante stem in het publieke debat door campagnes, aanwezigheid op </a:t>
            </a:r>
            <a:r>
              <a:rPr lang="nl-BE" sz="4800" dirty="0" err="1"/>
              <a:t>social</a:t>
            </a:r>
            <a:r>
              <a:rPr lang="nl-BE" sz="4800" dirty="0"/>
              <a:t> media en in reguliere media. </a:t>
            </a:r>
            <a:r>
              <a:rPr lang="nl-BE" sz="4800" dirty="0" err="1"/>
              <a:t>Lumi</a:t>
            </a:r>
            <a:r>
              <a:rPr lang="nl-BE" sz="4800" dirty="0"/>
              <a:t> is een opvang- en infolijn voor iedereen met vragen over seksuele voorkeur en gender en vormt een meldpunt voor discriminatie. </a:t>
            </a:r>
            <a:endParaRPr lang="nl-NL" sz="4800" dirty="0"/>
          </a:p>
          <a:p>
            <a:pPr marL="0" indent="0">
              <a:buNone/>
            </a:pPr>
            <a:r>
              <a:rPr lang="nl-BE" sz="4800" dirty="0" err="1"/>
              <a:t>Çavaria</a:t>
            </a:r>
            <a:r>
              <a:rPr lang="nl-BE" sz="4800" dirty="0"/>
              <a:t> komt op voor holebi’s en transgender en </a:t>
            </a:r>
            <a:r>
              <a:rPr lang="nl-BE" sz="4800" dirty="0" err="1"/>
              <a:t>intersekse</a:t>
            </a:r>
            <a:r>
              <a:rPr lang="nl-BE" sz="4800" dirty="0"/>
              <a:t> personen en streeft naar gelijke kansen en rechten door te werken op het structurele niveau. Dit doen we door de dialoog aan te gaan met </a:t>
            </a:r>
            <a:r>
              <a:rPr lang="nl-BE" sz="4800" dirty="0" err="1"/>
              <a:t>middenveldsorganisaties</a:t>
            </a:r>
            <a:r>
              <a:rPr lang="nl-BE" sz="4800" dirty="0"/>
              <a:t>, sectororganisaties en overheid. We streven steeds naar een inclusieve aanpak, met aandacht voor specifieke noden.  </a:t>
            </a:r>
            <a:endParaRPr lang="nl-NL" sz="4800" dirty="0"/>
          </a:p>
          <a:p>
            <a:endParaRPr lang="nl-BE" dirty="0" smtClean="0"/>
          </a:p>
        </p:txBody>
      </p:sp>
      <p:sp>
        <p:nvSpPr>
          <p:cNvPr id="4" name="Rechthoek 3"/>
          <p:cNvSpPr/>
          <p:nvPr/>
        </p:nvSpPr>
        <p:spPr>
          <a:xfrm>
            <a:off x="4450813" y="3244334"/>
            <a:ext cx="242374" cy="369332"/>
          </a:xfrm>
          <a:prstGeom prst="rect">
            <a:avLst/>
          </a:prstGeom>
        </p:spPr>
        <p:txBody>
          <a:bodyPr wrap="none">
            <a:spAutoFit/>
          </a:bodyPr>
          <a:lstStyle/>
          <a:p>
            <a:r>
              <a:rPr lang="nl-NL" dirty="0">
                <a:solidFill>
                  <a:srgbClr val="000000"/>
                </a:solidFill>
                <a:latin typeface="Times New Roman" panose="02020603050405020304" pitchFamily="18" charset="0"/>
              </a:rPr>
              <a:t> </a:t>
            </a:r>
            <a:endParaRPr lang="nl-NL" dirty="0"/>
          </a:p>
        </p:txBody>
      </p:sp>
    </p:spTree>
    <p:extLst>
      <p:ext uri="{BB962C8B-B14F-4D97-AF65-F5344CB8AC3E}">
        <p14:creationId xmlns:p14="http://schemas.microsoft.com/office/powerpoint/2010/main" val="1377528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Betrokkenen</a:t>
            </a:r>
            <a:endParaRPr lang="nl-NL" dirty="0"/>
          </a:p>
        </p:txBody>
      </p:sp>
      <p:sp>
        <p:nvSpPr>
          <p:cNvPr id="3" name="Tijdelijke aanduiding voor inhoud 2"/>
          <p:cNvSpPr>
            <a:spLocks noGrp="1"/>
          </p:cNvSpPr>
          <p:nvPr>
            <p:ph idx="1"/>
          </p:nvPr>
        </p:nvSpPr>
        <p:spPr>
          <a:xfrm>
            <a:off x="457199" y="1600200"/>
            <a:ext cx="7521191" cy="4365171"/>
          </a:xfrm>
        </p:spPr>
        <p:txBody>
          <a:bodyPr>
            <a:normAutofit/>
          </a:bodyPr>
          <a:lstStyle/>
          <a:p>
            <a:r>
              <a:rPr lang="nl-BE" dirty="0" smtClean="0"/>
              <a:t>Wie geeft input en feedback</a:t>
            </a:r>
          </a:p>
          <a:p>
            <a:pPr lvl="1"/>
            <a:r>
              <a:rPr lang="nl-BE" dirty="0" smtClean="0"/>
              <a:t>Huizen en team beweging</a:t>
            </a:r>
          </a:p>
          <a:p>
            <a:pPr lvl="1"/>
            <a:r>
              <a:rPr lang="nl-BE" dirty="0" smtClean="0"/>
              <a:t>(Landelijke) verenigingen</a:t>
            </a:r>
          </a:p>
          <a:p>
            <a:pPr lvl="1"/>
            <a:r>
              <a:rPr lang="nl-BE" dirty="0" smtClean="0"/>
              <a:t>Medewerkers </a:t>
            </a:r>
            <a:r>
              <a:rPr lang="nl-BE" dirty="0" err="1" smtClean="0"/>
              <a:t>çavaria</a:t>
            </a:r>
            <a:endParaRPr lang="nl-BE" dirty="0" smtClean="0"/>
          </a:p>
          <a:p>
            <a:pPr lvl="1"/>
            <a:r>
              <a:rPr lang="nl-BE" dirty="0" smtClean="0"/>
              <a:t>Overheid</a:t>
            </a:r>
          </a:p>
          <a:p>
            <a:pPr lvl="1"/>
            <a:r>
              <a:rPr lang="nl-BE" dirty="0" smtClean="0"/>
              <a:t>Iedereen via </a:t>
            </a:r>
            <a:r>
              <a:rPr lang="nl-BE" dirty="0" smtClean="0">
                <a:hlinkClick r:id="rId3"/>
              </a:rPr>
              <a:t>padlet</a:t>
            </a:r>
            <a:endParaRPr lang="nl-BE" dirty="0" smtClean="0"/>
          </a:p>
          <a:p>
            <a:r>
              <a:rPr lang="nl-BE" dirty="0"/>
              <a:t>Wie beslist: Raad van bestuur</a:t>
            </a:r>
          </a:p>
          <a:p>
            <a:r>
              <a:rPr lang="nl-BE" dirty="0" smtClean="0"/>
              <a:t>Wim als procesbegeleider (+co-team)</a:t>
            </a:r>
          </a:p>
        </p:txBody>
      </p:sp>
      <p:sp>
        <p:nvSpPr>
          <p:cNvPr id="4" name="Rechthoek 3"/>
          <p:cNvSpPr/>
          <p:nvPr/>
        </p:nvSpPr>
        <p:spPr>
          <a:xfrm>
            <a:off x="4450813" y="3244334"/>
            <a:ext cx="242374" cy="369332"/>
          </a:xfrm>
          <a:prstGeom prst="rect">
            <a:avLst/>
          </a:prstGeom>
        </p:spPr>
        <p:txBody>
          <a:bodyPr wrap="none">
            <a:spAutoFit/>
          </a:bodyPr>
          <a:lstStyle/>
          <a:p>
            <a:r>
              <a:rPr lang="nl-NL" dirty="0">
                <a:solidFill>
                  <a:srgbClr val="000000"/>
                </a:solidFill>
                <a:latin typeface="Times New Roman" panose="02020603050405020304" pitchFamily="18" charset="0"/>
              </a:rPr>
              <a:t> </a:t>
            </a:r>
            <a:endParaRPr lang="nl-NL" dirty="0"/>
          </a:p>
        </p:txBody>
      </p:sp>
      <p:pic>
        <p:nvPicPr>
          <p:cNvPr id="5" name="Afbeelding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57797" y="1798655"/>
            <a:ext cx="2982259" cy="3036482"/>
          </a:xfrm>
          <a:prstGeom prst="rect">
            <a:avLst/>
          </a:prstGeom>
        </p:spPr>
      </p:pic>
    </p:spTree>
    <p:extLst>
      <p:ext uri="{BB962C8B-B14F-4D97-AF65-F5344CB8AC3E}">
        <p14:creationId xmlns:p14="http://schemas.microsoft.com/office/powerpoint/2010/main" val="1914234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Tijdslijn</a:t>
            </a:r>
            <a:endParaRPr lang="nl-NL" dirty="0"/>
          </a:p>
        </p:txBody>
      </p:sp>
      <p:sp>
        <p:nvSpPr>
          <p:cNvPr id="3" name="Tijdelijke aanduiding voor inhoud 2"/>
          <p:cNvSpPr>
            <a:spLocks noGrp="1"/>
          </p:cNvSpPr>
          <p:nvPr>
            <p:ph idx="1"/>
          </p:nvPr>
        </p:nvSpPr>
        <p:spPr>
          <a:xfrm>
            <a:off x="457199" y="1600200"/>
            <a:ext cx="7521191" cy="4365171"/>
          </a:xfrm>
        </p:spPr>
        <p:txBody>
          <a:bodyPr>
            <a:normAutofit lnSpcReduction="10000"/>
          </a:bodyPr>
          <a:lstStyle/>
          <a:p>
            <a:r>
              <a:rPr lang="nl-BE" dirty="0" smtClean="0"/>
              <a:t>Verschillende fasen</a:t>
            </a:r>
          </a:p>
          <a:p>
            <a:pPr lvl="1"/>
            <a:r>
              <a:rPr lang="nl-BE" dirty="0" smtClean="0"/>
              <a:t>Opmaak procesplan (jan)</a:t>
            </a:r>
          </a:p>
          <a:p>
            <a:pPr lvl="1"/>
            <a:r>
              <a:rPr lang="nl-BE" dirty="0" smtClean="0"/>
              <a:t>Input (feb-juni)</a:t>
            </a:r>
          </a:p>
          <a:p>
            <a:pPr lvl="1"/>
            <a:r>
              <a:rPr lang="nl-BE" dirty="0" smtClean="0"/>
              <a:t>Feedback (juli-okt)</a:t>
            </a:r>
          </a:p>
          <a:p>
            <a:pPr lvl="1"/>
            <a:r>
              <a:rPr lang="nl-BE" dirty="0" smtClean="0"/>
              <a:t>Implementatie (sept-dec</a:t>
            </a:r>
            <a:r>
              <a:rPr lang="nl-BE" dirty="0" smtClean="0"/>
              <a:t>)</a:t>
            </a:r>
          </a:p>
          <a:p>
            <a:pPr lvl="1"/>
            <a:r>
              <a:rPr lang="nl-BE" dirty="0"/>
              <a:t>N</a:t>
            </a:r>
            <a:r>
              <a:rPr lang="nl-BE" dirty="0" smtClean="0"/>
              <a:t>ieuws beleidsplan (okt)</a:t>
            </a:r>
            <a:endParaRPr lang="nl-BE" dirty="0" smtClean="0"/>
          </a:p>
          <a:p>
            <a:pPr lvl="1"/>
            <a:r>
              <a:rPr lang="nl-BE" dirty="0" smtClean="0"/>
              <a:t>Beslissing (nov)</a:t>
            </a:r>
          </a:p>
          <a:p>
            <a:pPr lvl="1"/>
            <a:r>
              <a:rPr lang="nl-BE" dirty="0" smtClean="0"/>
              <a:t>Start (jan ’21)</a:t>
            </a:r>
          </a:p>
          <a:p>
            <a:pPr lvl="1"/>
            <a:r>
              <a:rPr lang="nl-BE" dirty="0" smtClean="0"/>
              <a:t>Evaluatie en bijsturing (nov ‘21)</a:t>
            </a:r>
          </a:p>
          <a:p>
            <a:pPr lvl="1"/>
            <a:endParaRPr lang="nl-BE" dirty="0" smtClean="0"/>
          </a:p>
        </p:txBody>
      </p:sp>
      <p:sp>
        <p:nvSpPr>
          <p:cNvPr id="4" name="Rechthoek 3"/>
          <p:cNvSpPr/>
          <p:nvPr/>
        </p:nvSpPr>
        <p:spPr>
          <a:xfrm>
            <a:off x="4450813" y="3244334"/>
            <a:ext cx="242374" cy="369332"/>
          </a:xfrm>
          <a:prstGeom prst="rect">
            <a:avLst/>
          </a:prstGeom>
        </p:spPr>
        <p:txBody>
          <a:bodyPr wrap="none">
            <a:spAutoFit/>
          </a:bodyPr>
          <a:lstStyle/>
          <a:p>
            <a:r>
              <a:rPr lang="nl-NL" dirty="0">
                <a:solidFill>
                  <a:srgbClr val="000000"/>
                </a:solidFill>
                <a:latin typeface="Times New Roman" panose="02020603050405020304" pitchFamily="18" charset="0"/>
              </a:rPr>
              <a:t> </a:t>
            </a:r>
            <a:endParaRPr lang="nl-NL" dirty="0"/>
          </a:p>
        </p:txBody>
      </p:sp>
      <p:pic>
        <p:nvPicPr>
          <p:cNvPr id="5" name="Afbeelding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29884" y="1600200"/>
            <a:ext cx="3583487" cy="2390279"/>
          </a:xfrm>
          <a:prstGeom prst="rect">
            <a:avLst/>
          </a:prstGeom>
        </p:spPr>
      </p:pic>
    </p:spTree>
    <p:extLst>
      <p:ext uri="{BB962C8B-B14F-4D97-AF65-F5344CB8AC3E}">
        <p14:creationId xmlns:p14="http://schemas.microsoft.com/office/powerpoint/2010/main" val="4266441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Communicatie</a:t>
            </a:r>
            <a:endParaRPr lang="nl-NL" dirty="0"/>
          </a:p>
        </p:txBody>
      </p:sp>
      <p:sp>
        <p:nvSpPr>
          <p:cNvPr id="3" name="Tijdelijke aanduiding voor inhoud 2"/>
          <p:cNvSpPr>
            <a:spLocks noGrp="1"/>
          </p:cNvSpPr>
          <p:nvPr>
            <p:ph idx="1"/>
          </p:nvPr>
        </p:nvSpPr>
        <p:spPr>
          <a:xfrm>
            <a:off x="457199" y="1600200"/>
            <a:ext cx="7521191" cy="4365171"/>
          </a:xfrm>
        </p:spPr>
        <p:txBody>
          <a:bodyPr>
            <a:normAutofit/>
          </a:bodyPr>
          <a:lstStyle/>
          <a:p>
            <a:r>
              <a:rPr lang="nl-BE" dirty="0" smtClean="0">
                <a:hlinkClick r:id="rId3"/>
              </a:rPr>
              <a:t>www.cavaria.be</a:t>
            </a:r>
            <a:r>
              <a:rPr lang="nl-BE" dirty="0" smtClean="0">
                <a:hlinkClick r:id="rId3"/>
              </a:rPr>
              <a:t>/traject2020</a:t>
            </a:r>
            <a:r>
              <a:rPr lang="nl-BE" dirty="0" smtClean="0"/>
              <a:t> </a:t>
            </a:r>
            <a:endParaRPr lang="nl-BE" dirty="0" smtClean="0"/>
          </a:p>
          <a:p>
            <a:r>
              <a:rPr lang="nl-BE" dirty="0" err="1" smtClean="0"/>
              <a:t>Çavaria</a:t>
            </a:r>
            <a:r>
              <a:rPr lang="nl-BE" dirty="0" smtClean="0"/>
              <a:t> beweegt</a:t>
            </a:r>
          </a:p>
          <a:p>
            <a:r>
              <a:rPr lang="nl-BE" dirty="0" smtClean="0"/>
              <a:t>Reilen en zeilen</a:t>
            </a:r>
          </a:p>
          <a:p>
            <a:r>
              <a:rPr lang="nl-BE" dirty="0" smtClean="0"/>
              <a:t>Teamvergaderingen</a:t>
            </a:r>
          </a:p>
          <a:p>
            <a:r>
              <a:rPr lang="nl-BE" dirty="0" smtClean="0"/>
              <a:t>Via </a:t>
            </a:r>
            <a:r>
              <a:rPr lang="nl-BE" dirty="0" smtClean="0"/>
              <a:t>co’s of rechtstreeks bij Wim</a:t>
            </a:r>
          </a:p>
          <a:p>
            <a:pPr lvl="1"/>
            <a:endParaRPr lang="nl-BE" dirty="0" smtClean="0"/>
          </a:p>
        </p:txBody>
      </p:sp>
      <p:sp>
        <p:nvSpPr>
          <p:cNvPr id="4" name="Rechthoek 3"/>
          <p:cNvSpPr/>
          <p:nvPr/>
        </p:nvSpPr>
        <p:spPr>
          <a:xfrm>
            <a:off x="4450813" y="3244334"/>
            <a:ext cx="242374" cy="369332"/>
          </a:xfrm>
          <a:prstGeom prst="rect">
            <a:avLst/>
          </a:prstGeom>
        </p:spPr>
        <p:txBody>
          <a:bodyPr wrap="none">
            <a:spAutoFit/>
          </a:bodyPr>
          <a:lstStyle/>
          <a:p>
            <a:r>
              <a:rPr lang="nl-NL" dirty="0">
                <a:solidFill>
                  <a:srgbClr val="000000"/>
                </a:solidFill>
                <a:latin typeface="Times New Roman" panose="02020603050405020304" pitchFamily="18" charset="0"/>
              </a:rPr>
              <a:t> </a:t>
            </a:r>
            <a:endParaRPr lang="nl-NL" dirty="0"/>
          </a:p>
        </p:txBody>
      </p:sp>
      <p:pic>
        <p:nvPicPr>
          <p:cNvPr id="5" name="Afbeelding 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165744" y="3727938"/>
            <a:ext cx="2978256" cy="2233692"/>
          </a:xfrm>
          <a:prstGeom prst="rect">
            <a:avLst/>
          </a:prstGeom>
        </p:spPr>
      </p:pic>
    </p:spTree>
    <p:extLst>
      <p:ext uri="{BB962C8B-B14F-4D97-AF65-F5344CB8AC3E}">
        <p14:creationId xmlns:p14="http://schemas.microsoft.com/office/powerpoint/2010/main" val="3339790283"/>
      </p:ext>
    </p:extLst>
  </p:cSld>
  <p:clrMapOvr>
    <a:masterClrMapping/>
  </p:clrMapOvr>
</p:sld>
</file>

<file path=ppt/theme/theme1.xml><?xml version="1.0" encoding="utf-8"?>
<a:theme xmlns:a="http://schemas.openxmlformats.org/drawingml/2006/main" name="1_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326DFB4FE092044ADD2C03F2F2FC9AB" ma:contentTypeVersion="12" ma:contentTypeDescription="Een nieuw document maken." ma:contentTypeScope="" ma:versionID="51cd5b432f508f04e2f646af5b715a61">
  <xsd:schema xmlns:xsd="http://www.w3.org/2001/XMLSchema" xmlns:xs="http://www.w3.org/2001/XMLSchema" xmlns:p="http://schemas.microsoft.com/office/2006/metadata/properties" xmlns:ns2="795a6355-daaa-4b92-b62f-cc8d3b4dcbd9" xmlns:ns3="7340a75f-d0d6-4cbc-87f3-764fa94f95ba" targetNamespace="http://schemas.microsoft.com/office/2006/metadata/properties" ma:root="true" ma:fieldsID="008216de29620a633e1461522c6f09fe" ns2:_="" ns3:_="">
    <xsd:import namespace="795a6355-daaa-4b92-b62f-cc8d3b4dcbd9"/>
    <xsd:import namespace="7340a75f-d0d6-4cbc-87f3-764fa94f95b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5a6355-daaa-4b92-b62f-cc8d3b4dcb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40a75f-d0d6-4cbc-87f3-764fa94f95ba"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A924C9-C7E0-4FB3-8050-AB1F48284D4D}">
  <ds:schemaRefs>
    <ds:schemaRef ds:uri="http://schemas.microsoft.com/sharepoint/v3/contenttype/forms"/>
  </ds:schemaRefs>
</ds:datastoreItem>
</file>

<file path=customXml/itemProps2.xml><?xml version="1.0" encoding="utf-8"?>
<ds:datastoreItem xmlns:ds="http://schemas.openxmlformats.org/officeDocument/2006/customXml" ds:itemID="{7B56E04E-BE62-4F2E-8CE3-A687A199AE3F}">
  <ds:schemaRefs>
    <ds:schemaRef ds:uri="http://schemas.microsoft.com/office/2006/documentManagement/types"/>
    <ds:schemaRef ds:uri="http://www.w3.org/XML/1998/namespace"/>
    <ds:schemaRef ds:uri="http://purl.org/dc/dcmitype/"/>
    <ds:schemaRef ds:uri="http://purl.org/dc/terms/"/>
    <ds:schemaRef ds:uri="http://purl.org/dc/elements/1.1/"/>
    <ds:schemaRef ds:uri="http://schemas.openxmlformats.org/package/2006/metadata/core-properties"/>
    <ds:schemaRef ds:uri="http://schemas.microsoft.com/office/2006/metadata/properties"/>
    <ds:schemaRef ds:uri="795a6355-daaa-4b92-b62f-cc8d3b4dcbd9"/>
    <ds:schemaRef ds:uri="http://schemas.microsoft.com/office/infopath/2007/PartnerControls"/>
    <ds:schemaRef ds:uri="7340a75f-d0d6-4cbc-87f3-764fa94f95ba"/>
  </ds:schemaRefs>
</ds:datastoreItem>
</file>

<file path=customXml/itemProps3.xml><?xml version="1.0" encoding="utf-8"?>
<ds:datastoreItem xmlns:ds="http://schemas.openxmlformats.org/officeDocument/2006/customXml" ds:itemID="{F06AE8AE-CCFF-4524-884D-9CB9BD5798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5a6355-daaa-4b92-b62f-cc8d3b4dcbd9"/>
    <ds:schemaRef ds:uri="7340a75f-d0d6-4cbc-87f3-764fa94f95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541</TotalTime>
  <Words>535</Words>
  <Application>Microsoft Office PowerPoint</Application>
  <PresentationFormat>Diavoorstelling (4:3)</PresentationFormat>
  <Paragraphs>84</Paragraphs>
  <Slides>10</Slides>
  <Notes>9</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Calibri</vt:lpstr>
      <vt:lpstr>Times New Roman</vt:lpstr>
      <vt:lpstr>1_Kantoorthema</vt:lpstr>
      <vt:lpstr>Traject 2020 </vt:lpstr>
      <vt:lpstr>Vanwaar komt dit?</vt:lpstr>
      <vt:lpstr>Waarover gaat het?</vt:lpstr>
      <vt:lpstr>Waarover gaat het?</vt:lpstr>
      <vt:lpstr>Waarover gaat het niet?</vt:lpstr>
      <vt:lpstr>Uitgangspunten</vt:lpstr>
      <vt:lpstr>Betrokkenen</vt:lpstr>
      <vt:lpstr>Tijdslijn</vt:lpstr>
      <vt:lpstr>Communicatie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Marion Wasserbauer</dc:creator>
  <cp:lastModifiedBy>Wim Van Leeuwen</cp:lastModifiedBy>
  <cp:revision>56</cp:revision>
  <dcterms:created xsi:type="dcterms:W3CDTF">2019-03-22T15:13:09Z</dcterms:created>
  <dcterms:modified xsi:type="dcterms:W3CDTF">2020-03-11T14:34:44Z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0x0101009326DFB4FE092044ADD2C03F2F2FC9AB</vt:lpwstr>
  </property>
</Properties>
</file>